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  <p:sldMasterId id="2147483674" r:id="rId2"/>
  </p:sldMasterIdLst>
  <p:notesMasterIdLst>
    <p:notesMasterId r:id="rId37"/>
  </p:notesMasterIdLst>
  <p:handoutMasterIdLst>
    <p:handoutMasterId r:id="rId38"/>
  </p:handoutMasterIdLst>
  <p:sldIdLst>
    <p:sldId id="414" r:id="rId3"/>
    <p:sldId id="497" r:id="rId4"/>
    <p:sldId id="499" r:id="rId5"/>
    <p:sldId id="500" r:id="rId6"/>
    <p:sldId id="456" r:id="rId7"/>
    <p:sldId id="457" r:id="rId8"/>
    <p:sldId id="458" r:id="rId9"/>
    <p:sldId id="491" r:id="rId10"/>
    <p:sldId id="540" r:id="rId11"/>
    <p:sldId id="501" r:id="rId12"/>
    <p:sldId id="502" r:id="rId13"/>
    <p:sldId id="539" r:id="rId14"/>
    <p:sldId id="543" r:id="rId15"/>
    <p:sldId id="505" r:id="rId16"/>
    <p:sldId id="541" r:id="rId17"/>
    <p:sldId id="506" r:id="rId18"/>
    <p:sldId id="478" r:id="rId19"/>
    <p:sldId id="492" r:id="rId20"/>
    <p:sldId id="477" r:id="rId21"/>
    <p:sldId id="555" r:id="rId22"/>
    <p:sldId id="546" r:id="rId23"/>
    <p:sldId id="509" r:id="rId24"/>
    <p:sldId id="479" r:id="rId25"/>
    <p:sldId id="480" r:id="rId26"/>
    <p:sldId id="510" r:id="rId27"/>
    <p:sldId id="511" r:id="rId28"/>
    <p:sldId id="512" r:id="rId29"/>
    <p:sldId id="513" r:id="rId30"/>
    <p:sldId id="514" r:id="rId31"/>
    <p:sldId id="484" r:id="rId32"/>
    <p:sldId id="554" r:id="rId33"/>
    <p:sldId id="485" r:id="rId34"/>
    <p:sldId id="515" r:id="rId35"/>
    <p:sldId id="490" r:id="rId36"/>
  </p:sldIdLst>
  <p:sldSz cx="9144000" cy="6858000" type="screen4x3"/>
  <p:notesSz cx="6854825" cy="9083675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B4"/>
    <a:srgbClr val="35297D"/>
    <a:srgbClr val="00252E"/>
    <a:srgbClr val="FFFF9B"/>
    <a:srgbClr val="FFCC68"/>
    <a:srgbClr val="FFE59B"/>
    <a:srgbClr val="F6BF6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5" autoAdjust="0"/>
    <p:restoredTop sz="87528" autoAdjust="0"/>
  </p:normalViewPr>
  <p:slideViewPr>
    <p:cSldViewPr snapToGrid="0">
      <p:cViewPr>
        <p:scale>
          <a:sx n="66" d="100"/>
          <a:sy n="66" d="100"/>
        </p:scale>
        <p:origin x="-2934" y="-906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-2909" y="-86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28.xml"/><Relationship Id="rId3" Type="http://schemas.openxmlformats.org/officeDocument/2006/relationships/slide" Target="slides/slide9.xml"/><Relationship Id="rId7" Type="http://schemas.openxmlformats.org/officeDocument/2006/relationships/slide" Target="slides/slide14.xml"/><Relationship Id="rId12" Type="http://schemas.openxmlformats.org/officeDocument/2006/relationships/slide" Target="slides/slide27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26.xml"/><Relationship Id="rId5" Type="http://schemas.openxmlformats.org/officeDocument/2006/relationships/slide" Target="slides/slide11.xml"/><Relationship Id="rId15" Type="http://schemas.openxmlformats.org/officeDocument/2006/relationships/slide" Target="slides/slide33.xml"/><Relationship Id="rId10" Type="http://schemas.openxmlformats.org/officeDocument/2006/relationships/slide" Target="slides/slide25.xml"/><Relationship Id="rId4" Type="http://schemas.openxmlformats.org/officeDocument/2006/relationships/slide" Target="slides/slide10.xml"/><Relationship Id="rId9" Type="http://schemas.openxmlformats.org/officeDocument/2006/relationships/slide" Target="slides/slide22.xml"/><Relationship Id="rId14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563" y="8764588"/>
            <a:ext cx="67103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849" tIns="49756" rIns="94849" bIns="49756">
            <a:spAutoFit/>
          </a:bodyPr>
          <a:lstStyle>
            <a:lvl1pPr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57225" indent="-18415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66838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859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923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495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8067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639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7211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Copyright © 2001, Cisco Systems, Inc. All rights reserved. Printed in USA.</a:t>
            </a:r>
            <a:br>
              <a:rPr lang="en-US" altLang="uk-UA" sz="800" b="1"/>
            </a:br>
            <a:r>
              <a:rPr lang="en-US" altLang="uk-UA" sz="800" b="1"/>
              <a:t>Presentation_ID.scr</a:t>
            </a: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150813" y="8778875"/>
            <a:ext cx="655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7903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435" tIns="49014" rIns="93435" bIns="49014">
            <a:spAutoFit/>
          </a:bodyPr>
          <a:lstStyle>
            <a:lvl1pPr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49288" indent="-18415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4620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63675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65313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225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797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369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941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© 2001, Cisco Systems, Inc. All rights reserved.</a:t>
            </a:r>
          </a:p>
          <a:p>
            <a:pPr>
              <a:lnSpc>
                <a:spcPct val="100000"/>
              </a:lnSpc>
            </a:pPr>
            <a:r>
              <a:rPr lang="en-US" altLang="uk-UA" sz="800" b="1"/>
              <a:t>&lt;Title of Course (ACRO) vX.X&gt;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100000"/>
              </a:lnSpc>
              <a:defRPr sz="800"/>
            </a:lvl1pPr>
          </a:lstStyle>
          <a:p>
            <a:fld id="{64D8B818-69F1-4E75-ADFA-5F4AA283060F}" type="slidenum">
              <a:rPr lang="en-US" altLang="uk-UA"/>
              <a:pPr/>
              <a:t>‹#›</a:t>
            </a:fld>
            <a:endParaRPr lang="en-US" altLang="uk-UA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239713"/>
            <a:ext cx="5200650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198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5B5FFD-C9D9-45E5-B50F-557F23D87CF0}" type="slidenum">
              <a:rPr lang="en-US" altLang="uk-UA"/>
              <a:pPr/>
              <a:t>1</a:t>
            </a:fld>
            <a:endParaRPr lang="en-US" altLang="uk-UA"/>
          </a:p>
        </p:txBody>
      </p:sp>
      <p:sp>
        <p:nvSpPr>
          <p:cNvPr id="98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0854F-6099-C645-9633-B44CFEAB8F51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1.1.2.1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60854F-6099-C645-9633-B44CFEAB8F51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1.1.2.2 &amp; 1.1.2.3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D1EFD-3291-439F-B461-D29EC519B32D}" type="slidenum">
              <a:rPr lang="en-US" altLang="uk-UA"/>
              <a:pPr/>
              <a:t>12</a:t>
            </a:fld>
            <a:endParaRPr lang="en-US" altLang="uk-UA"/>
          </a:p>
        </p:txBody>
      </p:sp>
      <p:sp>
        <p:nvSpPr>
          <p:cNvPr id="131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B7DDF54-6F0F-7949-9A6F-AE3E2DFFAA6B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Section 1.2.1.1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1.2.1.2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8AC2F1-BBF5-4E17-BC6C-DF6848A76B3A}" type="slidenum">
              <a:rPr lang="en-US" altLang="uk-UA"/>
              <a:pPr/>
              <a:t>15</a:t>
            </a:fld>
            <a:endParaRPr lang="en-US" altLang="uk-UA"/>
          </a:p>
        </p:txBody>
      </p:sp>
      <p:sp>
        <p:nvSpPr>
          <p:cNvPr id="131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4"/>
            <a:endParaRPr lang="uk-UA" altLang="uk-U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E133E6-1A71-3948-B0E1-530C95DEAFDE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1.2.1.3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AEE02-CF05-4830-AD0E-8573524E4D9B}" type="slidenum">
              <a:rPr lang="en-US" altLang="uk-UA"/>
              <a:pPr/>
              <a:t>17</a:t>
            </a:fld>
            <a:endParaRPr lang="en-US" altLang="uk-UA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137965-23A3-404A-BCE1-944F4F8BE3F6}" type="slidenum">
              <a:rPr lang="en-US" altLang="uk-UA"/>
              <a:pPr/>
              <a:t>18</a:t>
            </a:fld>
            <a:endParaRPr lang="en-US" altLang="uk-UA"/>
          </a:p>
        </p:txBody>
      </p:sp>
      <p:sp>
        <p:nvSpPr>
          <p:cNvPr id="134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D9F5A-9CEB-42C1-AB7D-232F8685D8CB}" type="slidenum">
              <a:rPr lang="en-US" altLang="uk-UA"/>
              <a:pPr/>
              <a:t>19</a:t>
            </a:fld>
            <a:endParaRPr lang="en-US" altLang="uk-UA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085E8B-D399-554D-A2F9-428D37D8558B}" type="slidenum">
              <a:rPr lang="en-US" sz="800"/>
              <a:pPr/>
              <a:t>2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1.1.1.1 &amp; 1.1.1.2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25FD5F-B30E-4682-A0DB-A44C06512C0D}" type="slidenum">
              <a:rPr lang="en-US" altLang="uk-UA"/>
              <a:pPr/>
              <a:t>20</a:t>
            </a:fld>
            <a:endParaRPr lang="en-US" altLang="uk-UA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42911-B34F-459C-8990-8703B37D0FCE}" type="slidenum">
              <a:rPr lang="en-US" altLang="uk-UA"/>
              <a:pPr/>
              <a:t>21</a:t>
            </a:fld>
            <a:endParaRPr lang="en-US" altLang="uk-UA"/>
          </a:p>
        </p:txBody>
      </p:sp>
      <p:sp>
        <p:nvSpPr>
          <p:cNvPr id="132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AE2FE9-10CC-EB44-99B8-71A84018A103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1.2.2.1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C18A23-07F8-4D4A-BAD3-7FE725868FB5}" type="slidenum">
              <a:rPr lang="en-US" altLang="uk-UA"/>
              <a:pPr/>
              <a:t>23</a:t>
            </a:fld>
            <a:endParaRPr lang="en-US" altLang="uk-UA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7407AC-9852-4065-9976-5F9E97A4D01F}" type="slidenum">
              <a:rPr lang="en-US" altLang="uk-UA"/>
              <a:pPr/>
              <a:t>24</a:t>
            </a:fld>
            <a:endParaRPr lang="en-US" altLang="uk-UA"/>
          </a:p>
        </p:txBody>
      </p:sp>
      <p:sp>
        <p:nvSpPr>
          <p:cNvPr id="132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C92B9A9-1796-DD47-8939-467BF5375E8D}" type="slidenum">
              <a:rPr lang="en-US" sz="800"/>
              <a:pPr/>
              <a:t>25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1.2.3 </a:t>
            </a:r>
            <a:r>
              <a:rPr lang="en-US" dirty="0"/>
              <a:t>&amp; </a:t>
            </a:r>
            <a:r>
              <a:rPr lang="en-US" dirty="0" smtClean="0"/>
              <a:t>1.2.3.1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9E4595-2766-1F4A-827A-E14A6DB7BA41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1.2.3.2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5EC51E8-F2D7-1347-850C-A93F9F2E0137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1.2.4.1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31F6F61-D3AB-584B-9A25-1840AFE9EBEA}" type="slidenum">
              <a:rPr lang="en-US" sz="800"/>
              <a:pPr/>
              <a:t>28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1.2.4.2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5D52550-1C6D-E845-B51F-5F8BE6171487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1.2.4.3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1.1.1.4, 1.1.1.5, 1.1.1.6 &amp; 1.1.1.7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232E7-BDDE-4E6E-AC84-964D29261708}" type="slidenum">
              <a:rPr lang="en-US" altLang="uk-UA"/>
              <a:pPr/>
              <a:t>30</a:t>
            </a:fld>
            <a:endParaRPr lang="en-US" altLang="uk-UA"/>
          </a:p>
        </p:txBody>
      </p:sp>
      <p:sp>
        <p:nvSpPr>
          <p:cNvPr id="133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773A81-143D-45DE-9271-79FBD547CC81}" type="slidenum">
              <a:rPr lang="en-US" altLang="uk-UA"/>
              <a:pPr/>
              <a:t>31</a:t>
            </a:fld>
            <a:endParaRPr lang="en-US" altLang="uk-UA"/>
          </a:p>
        </p:txBody>
      </p:sp>
      <p:sp>
        <p:nvSpPr>
          <p:cNvPr id="133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7F45DE-2DA6-43E7-9B02-EEBB794BA26D}" type="slidenum">
              <a:rPr lang="en-US" altLang="uk-UA"/>
              <a:pPr/>
              <a:t>32</a:t>
            </a:fld>
            <a:endParaRPr lang="en-US" altLang="uk-UA"/>
          </a:p>
        </p:txBody>
      </p:sp>
      <p:sp>
        <p:nvSpPr>
          <p:cNvPr id="133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D993268-E953-2F42-8C5E-336561899F89}" type="slidenum">
              <a:rPr lang="en-US" sz="800"/>
              <a:pPr/>
              <a:t>33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Section </a:t>
            </a:r>
            <a:r>
              <a:rPr lang="en-US" dirty="0" smtClean="0"/>
              <a:t>1.3.1.2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6A75B4-D653-4261-9B32-9377103B9D35}" type="slidenum">
              <a:rPr lang="en-US" altLang="uk-UA"/>
              <a:pPr/>
              <a:t>34</a:t>
            </a:fld>
            <a:endParaRPr lang="en-US" altLang="uk-UA"/>
          </a:p>
        </p:txBody>
      </p:sp>
      <p:sp>
        <p:nvSpPr>
          <p:cNvPr id="134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uk-UA"/>
          </a:p>
          <a:p>
            <a:endParaRPr lang="en-US" altLang="uk-U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EEF822-D331-4EF9-8FFF-0904BD31B5BF}" type="slidenum">
              <a:rPr lang="en-US" altLang="uk-UA"/>
              <a:pPr/>
              <a:t>4</a:t>
            </a:fld>
            <a:endParaRPr lang="en-US" altLang="uk-UA"/>
          </a:p>
        </p:txBody>
      </p:sp>
      <p:sp>
        <p:nvSpPr>
          <p:cNvPr id="1014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266C98-DB1C-4F72-A63A-22DABEF89C67}" type="slidenum">
              <a:rPr lang="en-US" altLang="uk-UA"/>
              <a:pPr/>
              <a:t>5</a:t>
            </a:fld>
            <a:endParaRPr lang="en-US" altLang="uk-UA"/>
          </a:p>
        </p:txBody>
      </p:sp>
      <p:sp>
        <p:nvSpPr>
          <p:cNvPr id="126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BBAF8C-749F-4130-ACB0-EF2B16B5F9CD}" type="slidenum">
              <a:rPr lang="en-US" altLang="uk-UA"/>
              <a:pPr/>
              <a:t>6</a:t>
            </a:fld>
            <a:endParaRPr lang="en-US" altLang="uk-UA"/>
          </a:p>
        </p:txBody>
      </p:sp>
      <p:sp>
        <p:nvSpPr>
          <p:cNvPr id="126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B264F-E714-4D24-8A59-9088EF75A40C}" type="slidenum">
              <a:rPr lang="en-US" altLang="uk-UA"/>
              <a:pPr/>
              <a:t>7</a:t>
            </a:fld>
            <a:endParaRPr lang="en-US" altLang="uk-UA"/>
          </a:p>
        </p:txBody>
      </p:sp>
      <p:sp>
        <p:nvSpPr>
          <p:cNvPr id="1265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5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185CFC-D10D-4EBC-8197-D55DE592F992}" type="slidenum">
              <a:rPr lang="en-US" altLang="uk-UA"/>
              <a:pPr/>
              <a:t>8</a:t>
            </a:fld>
            <a:endParaRPr lang="en-US" altLang="uk-UA"/>
          </a:p>
        </p:txBody>
      </p:sp>
      <p:sp>
        <p:nvSpPr>
          <p:cNvPr id="134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74A9B6-3F6D-3B47-A0D1-43AF6B391162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1.1.1.3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386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6387" name="Rectangle 3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2007 Cisco Systems, Inc. All rights reserved.</a:t>
            </a:r>
          </a:p>
        </p:txBody>
      </p:sp>
      <p:sp>
        <p:nvSpPr>
          <p:cNvPr id="1296388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1296390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11FA8D30-8307-40DF-B864-9835F7D4888A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sp>
        <p:nvSpPr>
          <p:cNvPr id="1296391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Title Style</a:t>
            </a:r>
          </a:p>
        </p:txBody>
      </p:sp>
      <p:sp>
        <p:nvSpPr>
          <p:cNvPr id="129639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Subtitle Style</a:t>
            </a:r>
          </a:p>
        </p:txBody>
      </p:sp>
      <p:pic>
        <p:nvPicPr>
          <p:cNvPr id="1296393" name="Picture 9" descr="Cisco_New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6394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951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65925" y="627063"/>
            <a:ext cx="2035175" cy="48450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5638" y="627063"/>
            <a:ext cx="5957887" cy="48450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38190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82" name="Rectangle 2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uk-UA"/>
          </a:p>
        </p:txBody>
      </p:sp>
      <p:sp>
        <p:nvSpPr>
          <p:cNvPr id="1300483" name="Rectangle 3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1300484" name="Rectangle 4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1300485" name="Rectangle 5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I Chapter 6</a:t>
            </a:r>
          </a:p>
        </p:txBody>
      </p:sp>
      <p:sp>
        <p:nvSpPr>
          <p:cNvPr id="1300486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1DA214F3-93CE-4E69-8C50-3647A1627A43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grpSp>
        <p:nvGrpSpPr>
          <p:cNvPr id="1300487" name="Group 7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1300488" name="AutoShape 8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89" name="Rectangle 9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0" name="Freeform 10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1" name="Freeform 11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2" name="Freeform 12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3" name="Freeform 13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4" name="Freeform 14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5" name="Freeform 15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6" name="Freeform 16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7" name="Freeform 17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8" name="Freeform 18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499" name="Freeform 19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500" name="Freeform 20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501" name="Freeform 21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1300502" name="Freeform 22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1300503" name="Rectangle 23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5" y="2676525"/>
            <a:ext cx="3768725" cy="83026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Title Style</a:t>
            </a:r>
          </a:p>
        </p:txBody>
      </p:sp>
      <p:sp>
        <p:nvSpPr>
          <p:cNvPr id="1300504" name="Rectangle 24"/>
          <p:cNvSpPr>
            <a:spLocks noGrp="1" noChangeArrowheads="1"/>
          </p:cNvSpPr>
          <p:nvPr>
            <p:ph type="subTitle" idx="1"/>
          </p:nvPr>
        </p:nvSpPr>
        <p:spPr>
          <a:xfrm>
            <a:off x="650875" y="4733925"/>
            <a:ext cx="6940550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Subtitle Style</a:t>
            </a:r>
          </a:p>
        </p:txBody>
      </p:sp>
      <p:pic>
        <p:nvPicPr>
          <p:cNvPr id="1300505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1651000"/>
            <a:ext cx="3033712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33202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04391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5638" y="1781175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02175" y="1781175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6826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287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508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460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4347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4956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9941136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2834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65925" y="457200"/>
            <a:ext cx="2035175" cy="48958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5638" y="457200"/>
            <a:ext cx="5957887" cy="48958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744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2413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5638" y="19002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02175" y="19002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9880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97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0444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22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2586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504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627063"/>
            <a:ext cx="8145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Slide Title</a:t>
            </a:r>
          </a:p>
        </p:txBody>
      </p:sp>
      <p:sp>
        <p:nvSpPr>
          <p:cNvPr id="1295364" name="Rectangle 4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DDDA8770-11F2-41BC-93B6-6DD104E86B4E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sp>
        <p:nvSpPr>
          <p:cNvPr id="129536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1900238"/>
            <a:ext cx="7940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  <p:pic>
        <p:nvPicPr>
          <p:cNvPr id="1295366" name="Picture 6" descr="PPt_TopBand_Artwor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5367" name="Rectangle 7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2007 Cisco Systems, Inc. All rights reserved.</a:t>
            </a:r>
          </a:p>
        </p:txBody>
      </p:sp>
      <p:sp>
        <p:nvSpPr>
          <p:cNvPr id="1295368" name="Rectangle 8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fontAlgn="base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457200"/>
            <a:ext cx="8145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Slide Title</a:t>
            </a:r>
          </a:p>
        </p:txBody>
      </p:sp>
      <p:sp>
        <p:nvSpPr>
          <p:cNvPr id="1299459" name="Rectangle 3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299460" name="Rectangle 4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1299461" name="Rectangle 5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1299462" name="Rectangle 6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1 Chapter 6</a:t>
            </a:r>
          </a:p>
        </p:txBody>
      </p:sp>
      <p:sp>
        <p:nvSpPr>
          <p:cNvPr id="1299463" name="Rectangle 7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6177EE3B-B333-45F6-A2B3-8A7F5442063B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sp>
        <p:nvSpPr>
          <p:cNvPr id="129946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1781175"/>
            <a:ext cx="7940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25412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16049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" y="449942"/>
            <a:ext cx="8750300" cy="812800"/>
          </a:xfrm>
        </p:spPr>
        <p:txBody>
          <a:bodyPr/>
          <a:lstStyle/>
          <a:p>
            <a:r>
              <a:rPr lang="uk-UA" altLang="uk-UA" dirty="0"/>
              <a:t>Мережі. Класифікація та </a:t>
            </a:r>
            <a:r>
              <a:rPr lang="uk-UA" altLang="uk-UA" dirty="0" smtClean="0"/>
              <a:t>призначення. </a:t>
            </a:r>
            <a:endParaRPr lang="en-US" altLang="uk-UA" dirty="0"/>
          </a:p>
        </p:txBody>
      </p:sp>
      <p:sp>
        <p:nvSpPr>
          <p:cNvPr id="96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pPr marL="457200" indent="-457200"/>
            <a:r>
              <a:rPr lang="uk-UA" altLang="uk-UA" dirty="0"/>
              <a:t>Мережі та їх </a:t>
            </a:r>
            <a:r>
              <a:rPr lang="uk-UA" altLang="uk-UA" dirty="0" err="1"/>
              <a:t>вплив н</a:t>
            </a:r>
            <a:r>
              <a:rPr lang="uk-UA" altLang="uk-UA" dirty="0"/>
              <a:t>а наше повсякденне </a:t>
            </a:r>
            <a:r>
              <a:rPr lang="uk-UA" altLang="uk-UA" dirty="0" smtClean="0"/>
              <a:t>життя</a:t>
            </a:r>
            <a:endParaRPr lang="uk-UA" altLang="uk-UA" dirty="0"/>
          </a:p>
          <a:p>
            <a:pPr marL="457200" indent="-457200"/>
            <a:r>
              <a:rPr lang="uk-UA" altLang="uk-UA" dirty="0" err="1"/>
              <a:t>Роль мереж передачі да</a:t>
            </a:r>
            <a:r>
              <a:rPr lang="uk-UA" altLang="uk-UA" dirty="0"/>
              <a:t>них в </a:t>
            </a:r>
            <a:r>
              <a:rPr lang="uk-UA" altLang="uk-UA" dirty="0" smtClean="0"/>
              <a:t>суспільстві</a:t>
            </a:r>
            <a:endParaRPr lang="uk-UA" altLang="uk-UA" dirty="0"/>
          </a:p>
          <a:p>
            <a:pPr marL="457200" indent="-457200"/>
            <a:r>
              <a:rPr lang="uk-UA" altLang="uk-UA" dirty="0"/>
              <a:t>Структура та ключові компоненти мережі передачі </a:t>
            </a:r>
            <a:r>
              <a:rPr lang="uk-UA" altLang="uk-UA" dirty="0" smtClean="0"/>
              <a:t>даних</a:t>
            </a:r>
            <a:endParaRPr lang="uk-UA" altLang="uk-UA" dirty="0"/>
          </a:p>
          <a:p>
            <a:pPr marL="457200" indent="-457200"/>
            <a:r>
              <a:rPr lang="uk-UA" altLang="uk-UA" dirty="0" err="1"/>
              <a:t>Можливості конверге</a:t>
            </a:r>
            <a:r>
              <a:rPr lang="uk-UA" altLang="uk-UA" dirty="0"/>
              <a:t>нтних </a:t>
            </a:r>
            <a:r>
              <a:rPr lang="uk-UA" altLang="uk-UA" dirty="0" smtClean="0"/>
              <a:t>мереж</a:t>
            </a:r>
            <a:endParaRPr lang="uk-UA" altLang="uk-UA" dirty="0"/>
          </a:p>
          <a:p>
            <a:pPr marL="457200" indent="-457200"/>
            <a:r>
              <a:rPr lang="uk-UA" altLang="uk-UA" dirty="0"/>
              <a:t>Класифікація </a:t>
            </a:r>
            <a:r>
              <a:rPr lang="uk-UA" altLang="uk-UA" dirty="0" smtClean="0"/>
              <a:t>мереж</a:t>
            </a:r>
            <a:endParaRPr lang="uk-UA" altLang="uk-UA" dirty="0"/>
          </a:p>
          <a:p>
            <a:pPr marL="457200" indent="-457200"/>
            <a:r>
              <a:rPr lang="uk-UA" altLang="uk-UA" dirty="0"/>
              <a:t>Мережеві </a:t>
            </a:r>
            <a:r>
              <a:rPr lang="uk-UA" altLang="uk-UA" dirty="0" smtClean="0"/>
              <a:t>топології</a:t>
            </a:r>
            <a:endParaRPr lang="uk-UA" alt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362857" y="457200"/>
            <a:ext cx="8438243" cy="674914"/>
          </a:xfrm>
        </p:spPr>
        <p:txBody>
          <a:bodyPr/>
          <a:lstStyle/>
          <a:p>
            <a:pPr eaLnBrk="1" hangingPunct="1"/>
            <a:r>
              <a:rPr lang="uk-UA" altLang="uk-UA" dirty="0"/>
              <a:t>Вплив мереж на повсякденне життя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17880" r="-178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31780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>
                <a:latin typeface="Arial" charset="0"/>
              </a:rPr>
              <a:t>Мережеві ресурси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Технологія Клієнт-сервер</a:t>
            </a:r>
            <a:endParaRPr lang="en-US" dirty="0">
              <a:latin typeface="Arial" charset="0"/>
            </a:endParaRP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9580" r="8291" b="9580"/>
          <a:stretch/>
        </p:blipFill>
        <p:spPr bwMode="auto">
          <a:xfrm>
            <a:off x="437330" y="1379696"/>
            <a:ext cx="4104183" cy="28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53" y="3221088"/>
            <a:ext cx="3989230" cy="295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1334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63538"/>
            <a:ext cx="8145462" cy="565150"/>
          </a:xfrm>
        </p:spPr>
        <p:txBody>
          <a:bodyPr/>
          <a:lstStyle/>
          <a:p>
            <a:r>
              <a:rPr lang="uk-UA" altLang="uk-UA" dirty="0"/>
              <a:t>Мережеві компоненти</a:t>
            </a:r>
            <a:endParaRPr lang="en-US" altLang="uk-UA" dirty="0"/>
          </a:p>
        </p:txBody>
      </p:sp>
      <p:sp>
        <p:nvSpPr>
          <p:cNvPr id="131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088572"/>
            <a:ext cx="7940675" cy="5380492"/>
          </a:xfrm>
        </p:spPr>
        <p:txBody>
          <a:bodyPr/>
          <a:lstStyle/>
          <a:p>
            <a:r>
              <a:rPr lang="uk-UA" altLang="uk-UA" dirty="0"/>
              <a:t>Однорангові </a:t>
            </a:r>
            <a:r>
              <a:rPr lang="uk-UA" altLang="uk-UA" dirty="0" smtClean="0"/>
              <a:t>мережі</a:t>
            </a:r>
            <a:r>
              <a:rPr lang="en-US" altLang="uk-UA" dirty="0" smtClean="0"/>
              <a:t> </a:t>
            </a:r>
            <a:r>
              <a:rPr lang="uk-UA" dirty="0" smtClean="0">
                <a:latin typeface="Arial" charset="0"/>
              </a:rPr>
              <a:t>(</a:t>
            </a:r>
            <a:r>
              <a:rPr lang="en-US" dirty="0" smtClean="0">
                <a:latin typeface="Arial" charset="0"/>
              </a:rPr>
              <a:t>Peer-to-Peer</a:t>
            </a:r>
            <a:r>
              <a:rPr lang="uk-UA" dirty="0" smtClean="0">
                <a:latin typeface="Arial" charset="0"/>
              </a:rPr>
              <a:t>, </a:t>
            </a:r>
            <a:r>
              <a:rPr lang="en-US" dirty="0" smtClean="0">
                <a:latin typeface="Arial" charset="0"/>
              </a:rPr>
              <a:t>P2P)</a:t>
            </a:r>
            <a:endParaRPr lang="en-US" altLang="uk-UA" dirty="0"/>
          </a:p>
          <a:p>
            <a:endParaRPr lang="en-US" altLang="uk-UA" dirty="0"/>
          </a:p>
        </p:txBody>
      </p:sp>
      <p:pic>
        <p:nvPicPr>
          <p:cNvPr id="1313796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1930400"/>
            <a:ext cx="4870450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 smtClean="0"/>
              <a:t>Мережеві компоненти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5638" y="1534437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Розрізняють три категорії мережевих компонент</a:t>
            </a:r>
            <a:r>
              <a:rPr lang="en-US" dirty="0" smtClean="0"/>
              <a:t>:</a:t>
            </a:r>
          </a:p>
          <a:p>
            <a:r>
              <a:rPr lang="uk-UA" dirty="0" smtClean="0"/>
              <a:t>Пристрої (</a:t>
            </a:r>
            <a:r>
              <a:rPr lang="en-US" dirty="0" smtClean="0"/>
              <a:t>Devices</a:t>
            </a:r>
            <a:r>
              <a:rPr lang="uk-UA" dirty="0"/>
              <a:t>)</a:t>
            </a:r>
            <a:endParaRPr lang="en-US" dirty="0" smtClean="0"/>
          </a:p>
          <a:p>
            <a:r>
              <a:rPr lang="uk-UA" dirty="0" smtClean="0"/>
              <a:t>Середовище передачі (</a:t>
            </a:r>
            <a:r>
              <a:rPr lang="en-US" dirty="0" smtClean="0"/>
              <a:t>Media</a:t>
            </a:r>
            <a:r>
              <a:rPr lang="uk-UA" dirty="0" smtClean="0"/>
              <a:t>)</a:t>
            </a:r>
            <a:endParaRPr lang="en-US" dirty="0" smtClean="0"/>
          </a:p>
          <a:p>
            <a:r>
              <a:rPr lang="uk-UA" dirty="0" smtClean="0"/>
              <a:t>Сервіси, служби (</a:t>
            </a:r>
            <a:r>
              <a:rPr lang="en-US" dirty="0" smtClean="0"/>
              <a:t>Services</a:t>
            </a:r>
            <a:r>
              <a:rPr lang="uk-UA" dirty="0" smtClean="0"/>
              <a:t>)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10" y="3639923"/>
            <a:ext cx="6565785" cy="2991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7851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 smtClean="0"/>
              <a:t>Мережеві компоненти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5638" y="1519923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Приклади кінцевих пристроїв</a:t>
            </a:r>
            <a:r>
              <a:rPr lang="en-US" dirty="0" smtClean="0"/>
              <a:t>:</a:t>
            </a:r>
          </a:p>
          <a:p>
            <a:r>
              <a:rPr lang="en-US" dirty="0" smtClean="0"/>
              <a:t>Computers (work stations, laptops, file servers, web servers)</a:t>
            </a:r>
          </a:p>
          <a:p>
            <a:r>
              <a:rPr lang="en-US" dirty="0" smtClean="0"/>
              <a:t>Network printers</a:t>
            </a:r>
          </a:p>
          <a:p>
            <a:r>
              <a:rPr lang="en-US" dirty="0" smtClean="0"/>
              <a:t>VoIP phones</a:t>
            </a:r>
          </a:p>
          <a:p>
            <a:r>
              <a:rPr lang="en-US" dirty="0" err="1" smtClean="0"/>
              <a:t>TelePresence</a:t>
            </a:r>
            <a:r>
              <a:rPr lang="en-US" dirty="0" smtClean="0"/>
              <a:t> endpoint</a:t>
            </a:r>
          </a:p>
          <a:p>
            <a:r>
              <a:rPr lang="en-US" dirty="0" smtClean="0"/>
              <a:t>Security cameras</a:t>
            </a:r>
          </a:p>
          <a:p>
            <a:r>
              <a:rPr lang="en-US" dirty="0" smtClean="0"/>
              <a:t>Mobile handheld devices (such as smartphones, tablets, PDAs, and wireless debit / credit card readers and barcode scanners)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667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441325"/>
            <a:ext cx="8145462" cy="565150"/>
          </a:xfrm>
        </p:spPr>
        <p:txBody>
          <a:bodyPr/>
          <a:lstStyle/>
          <a:p>
            <a:r>
              <a:rPr lang="uk-UA" altLang="uk-UA" dirty="0"/>
              <a:t>Мережеві компоненти</a:t>
            </a:r>
            <a:endParaRPr lang="en-US" altLang="uk-UA" dirty="0"/>
          </a:p>
        </p:txBody>
      </p:sp>
      <p:sp>
        <p:nvSpPr>
          <p:cNvPr id="130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Компоненти інформаційної мережі</a:t>
            </a:r>
            <a:endParaRPr lang="en-US" altLang="uk-UA"/>
          </a:p>
          <a:p>
            <a:endParaRPr lang="en-US" altLang="uk-UA"/>
          </a:p>
        </p:txBody>
      </p:sp>
      <p:pic>
        <p:nvPicPr>
          <p:cNvPr id="1309700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2751138"/>
            <a:ext cx="6308725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9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 smtClean="0"/>
              <a:t>Мережеві компоненти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uk-UA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Приклади проміжних мережевих пристроїв:</a:t>
            </a:r>
            <a:endParaRPr lang="en-US" dirty="0" smtClean="0"/>
          </a:p>
          <a:p>
            <a:r>
              <a:rPr lang="uk-UA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пристрої доступу до мережі</a:t>
            </a:r>
            <a:r>
              <a:rPr lang="en-US" dirty="0" smtClean="0"/>
              <a:t> (switches, and wireless access points)</a:t>
            </a:r>
          </a:p>
          <a:p>
            <a:r>
              <a:rPr lang="uk-UA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пристрої мережевої взаємодії</a:t>
            </a:r>
            <a:r>
              <a:rPr lang="en-US" dirty="0" smtClean="0"/>
              <a:t> (routers)</a:t>
            </a:r>
          </a:p>
          <a:p>
            <a:r>
              <a:rPr lang="uk-UA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пристрої безпеки</a:t>
            </a:r>
            <a:r>
              <a:rPr lang="en-US" dirty="0" smtClean="0"/>
              <a:t> (firewalls)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42924543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95288"/>
            <a:ext cx="8145462" cy="533400"/>
          </a:xfrm>
        </p:spPr>
        <p:txBody>
          <a:bodyPr/>
          <a:lstStyle/>
          <a:p>
            <a:r>
              <a:rPr lang="uk-UA" altLang="uk-UA"/>
              <a:t>Мережеві компоненти</a:t>
            </a:r>
            <a:endParaRPr lang="en-US" altLang="uk-UA"/>
          </a:p>
        </p:txBody>
      </p:sp>
      <p:sp>
        <p:nvSpPr>
          <p:cNvPr id="131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230313"/>
            <a:ext cx="7940675" cy="5238750"/>
          </a:xfrm>
        </p:spPr>
        <p:txBody>
          <a:bodyPr/>
          <a:lstStyle/>
          <a:p>
            <a:r>
              <a:rPr lang="uk-UA" altLang="uk-UA"/>
              <a:t>Середовища передачі</a:t>
            </a:r>
            <a:endParaRPr lang="en-US" altLang="uk-UA"/>
          </a:p>
        </p:txBody>
      </p:sp>
      <p:pic>
        <p:nvPicPr>
          <p:cNvPr id="131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88" y="1895475"/>
            <a:ext cx="6445250" cy="45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95288"/>
            <a:ext cx="8145462" cy="533400"/>
          </a:xfrm>
        </p:spPr>
        <p:txBody>
          <a:bodyPr/>
          <a:lstStyle/>
          <a:p>
            <a:r>
              <a:rPr lang="uk-UA" altLang="uk-UA"/>
              <a:t>Мережеві компоненти</a:t>
            </a:r>
            <a:endParaRPr lang="en-US" altLang="uk-UA"/>
          </a:p>
        </p:txBody>
      </p:sp>
      <p:sp>
        <p:nvSpPr>
          <p:cNvPr id="134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023938"/>
            <a:ext cx="7940675" cy="5445125"/>
          </a:xfrm>
        </p:spPr>
        <p:txBody>
          <a:bodyPr/>
          <a:lstStyle/>
          <a:p>
            <a:r>
              <a:rPr lang="uk-UA" altLang="uk-UA"/>
              <a:t>Середовища передачі</a:t>
            </a:r>
            <a:endParaRPr lang="en-US" altLang="uk-UA"/>
          </a:p>
        </p:txBody>
      </p:sp>
      <p:pic>
        <p:nvPicPr>
          <p:cNvPr id="13475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633538"/>
            <a:ext cx="6943725" cy="505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73063"/>
            <a:ext cx="8145462" cy="522287"/>
          </a:xfrm>
        </p:spPr>
        <p:txBody>
          <a:bodyPr/>
          <a:lstStyle/>
          <a:p>
            <a:r>
              <a:rPr lang="uk-UA" altLang="uk-UA"/>
              <a:t>Мережеві компоненти</a:t>
            </a:r>
            <a:endParaRPr lang="en-US" altLang="uk-UA"/>
          </a:p>
        </p:txBody>
      </p:sp>
      <p:sp>
        <p:nvSpPr>
          <p:cNvPr id="131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946150"/>
            <a:ext cx="7940675" cy="5522913"/>
          </a:xfrm>
        </p:spPr>
        <p:txBody>
          <a:bodyPr/>
          <a:lstStyle/>
          <a:p>
            <a:r>
              <a:rPr lang="uk-UA" altLang="uk-UA"/>
              <a:t>Символьні позначення мережевих компонент</a:t>
            </a:r>
            <a:endParaRPr lang="en-US" altLang="uk-UA"/>
          </a:p>
        </p:txBody>
      </p:sp>
      <p:pic>
        <p:nvPicPr>
          <p:cNvPr id="1317893" name="Picture 5" descr="L_TKSM_1_3_network_components_symbo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397000"/>
            <a:ext cx="6500812" cy="51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348343" y="391885"/>
            <a:ext cx="8539843" cy="725715"/>
          </a:xfrm>
        </p:spPr>
        <p:txBody>
          <a:bodyPr/>
          <a:lstStyle/>
          <a:p>
            <a:pPr eaLnBrk="1" hangingPunct="1"/>
            <a:r>
              <a:rPr lang="uk-UA" altLang="uk-UA" dirty="0"/>
              <a:t>Вплив мереж на повсякденне життя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16126" r="-16126"/>
          <a:stretch>
            <a:fillRect/>
          </a:stretch>
        </p:blipFill>
        <p:spPr>
          <a:xfrm>
            <a:off x="699181" y="1748508"/>
            <a:ext cx="7940675" cy="3571875"/>
          </a:xfrm>
        </p:spPr>
      </p:pic>
    </p:spTree>
    <p:extLst>
      <p:ext uri="{BB962C8B-B14F-4D97-AF65-F5344CB8AC3E}">
        <p14:creationId xmlns:p14="http://schemas.microsoft.com/office/powerpoint/2010/main" val="8640204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23888" y="438150"/>
            <a:ext cx="8145462" cy="533400"/>
          </a:xfrm>
        </p:spPr>
        <p:txBody>
          <a:bodyPr/>
          <a:lstStyle/>
          <a:p>
            <a:r>
              <a:rPr lang="uk-UA" altLang="uk-UA" dirty="0"/>
              <a:t>Мережеві компоненти</a:t>
            </a:r>
            <a:endParaRPr lang="en-US" altLang="uk-UA" dirty="0"/>
          </a:p>
        </p:txBody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dirty="0"/>
              <a:t>Елементи мережі</a:t>
            </a:r>
            <a:endParaRPr lang="en-US" altLang="uk-UA" dirty="0"/>
          </a:p>
          <a:p>
            <a:pPr lvl="1">
              <a:buFontTx/>
              <a:buChar char="–"/>
            </a:pPr>
            <a:r>
              <a:rPr lang="uk-UA" altLang="uk-UA" dirty="0"/>
              <a:t>Правила або угоди</a:t>
            </a:r>
          </a:p>
          <a:p>
            <a:pPr lvl="1">
              <a:buFontTx/>
              <a:buChar char="–"/>
            </a:pPr>
            <a:r>
              <a:rPr lang="uk-UA" altLang="uk-UA" dirty="0"/>
              <a:t>Середовище передачі</a:t>
            </a:r>
          </a:p>
          <a:p>
            <a:pPr lvl="1">
              <a:buFontTx/>
              <a:buChar char="–"/>
            </a:pPr>
            <a:r>
              <a:rPr lang="uk-UA" altLang="uk-UA" dirty="0"/>
              <a:t>Повідомлення</a:t>
            </a:r>
          </a:p>
          <a:p>
            <a:pPr lvl="1">
              <a:buFontTx/>
              <a:buChar char="–"/>
            </a:pPr>
            <a:r>
              <a:rPr lang="uk-UA" altLang="uk-UA" dirty="0"/>
              <a:t>Обладнання</a:t>
            </a:r>
            <a:endParaRPr lang="en-US" altLang="uk-UA" dirty="0"/>
          </a:p>
        </p:txBody>
      </p:sp>
      <p:pic>
        <p:nvPicPr>
          <p:cNvPr id="1250309" name="Picture 5" descr="Lec_1_network_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3841750"/>
            <a:ext cx="76771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4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1663" y="371475"/>
            <a:ext cx="8145462" cy="609600"/>
          </a:xfrm>
        </p:spPr>
        <p:txBody>
          <a:bodyPr/>
          <a:lstStyle/>
          <a:p>
            <a:r>
              <a:rPr lang="uk-UA" altLang="uk-UA" dirty="0"/>
              <a:t>Мережеві топології</a:t>
            </a:r>
            <a:endParaRPr lang="en-US" altLang="uk-UA" dirty="0"/>
          </a:p>
        </p:txBody>
      </p:sp>
      <p:sp>
        <p:nvSpPr>
          <p:cNvPr id="132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Відмінності між логічною і фізичною топологіями</a:t>
            </a:r>
          </a:p>
          <a:p>
            <a:r>
              <a:rPr lang="uk-UA" altLang="uk-UA"/>
              <a:t>Представлення мережі в графічному вигляді</a:t>
            </a:r>
            <a:endParaRPr lang="en-US" altLang="uk-UA"/>
          </a:p>
          <a:p>
            <a:endParaRPr lang="en-US" altLang="uk-UA"/>
          </a:p>
        </p:txBody>
      </p:sp>
      <p:pic>
        <p:nvPicPr>
          <p:cNvPr id="1326084" name="Picture 4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2646363"/>
            <a:ext cx="4090988" cy="256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6085" name="Picture 5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840163"/>
            <a:ext cx="3876675" cy="266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457201"/>
            <a:ext cx="8145462" cy="761999"/>
          </a:xfrm>
        </p:spPr>
        <p:txBody>
          <a:bodyPr/>
          <a:lstStyle/>
          <a:p>
            <a:pPr lvl="1"/>
            <a:r>
              <a:rPr lang="uk-UA" dirty="0" smtClean="0"/>
              <a:t>Класифікація мереж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7580" y="1432832"/>
            <a:ext cx="7940675" cy="3571875"/>
          </a:xfrm>
        </p:spPr>
        <p:txBody>
          <a:bodyPr/>
          <a:lstStyle/>
          <a:p>
            <a:pPr marL="0" indent="0">
              <a:buNone/>
            </a:pPr>
            <a:r>
              <a:rPr lang="uk-UA" dirty="0" smtClean="0"/>
              <a:t>Два найпоширеніших типи мережевої інфраструктури</a:t>
            </a:r>
            <a:r>
              <a:rPr lang="en-US" dirty="0" smtClean="0"/>
              <a:t>:</a:t>
            </a:r>
          </a:p>
          <a:p>
            <a:r>
              <a:rPr lang="en-US" dirty="0" smtClean="0"/>
              <a:t>Local Area Network (LAN)</a:t>
            </a:r>
          </a:p>
          <a:p>
            <a:r>
              <a:rPr lang="en-US" dirty="0" smtClean="0"/>
              <a:t>Wide Area Network (WAN).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uk-UA" dirty="0" smtClean="0"/>
              <a:t>Інші типи мережевої інфраструктури </a:t>
            </a:r>
            <a:r>
              <a:rPr lang="en-US" dirty="0" smtClean="0"/>
              <a:t>:</a:t>
            </a:r>
          </a:p>
          <a:p>
            <a:r>
              <a:rPr lang="en-US" dirty="0" smtClean="0"/>
              <a:t>Metropolitan Area Network (MAN) </a:t>
            </a:r>
          </a:p>
          <a:p>
            <a:r>
              <a:rPr lang="en-US" dirty="0" smtClean="0"/>
              <a:t>Wireless LAN (WLAN) </a:t>
            </a:r>
          </a:p>
          <a:p>
            <a:r>
              <a:rPr lang="en-US" dirty="0" smtClean="0"/>
              <a:t>Storage Area Network (SAN)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071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369888"/>
            <a:ext cx="8145462" cy="588962"/>
          </a:xfrm>
        </p:spPr>
        <p:txBody>
          <a:bodyPr/>
          <a:lstStyle/>
          <a:p>
            <a:r>
              <a:rPr lang="uk-UA" dirty="0" smtClean="0"/>
              <a:t>Класифікація мереж</a:t>
            </a:r>
            <a:endParaRPr lang="en-US" altLang="uk-UA" dirty="0"/>
          </a:p>
        </p:txBody>
      </p:sp>
      <p:sp>
        <p:nvSpPr>
          <p:cNvPr id="132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en-US" altLang="uk-UA"/>
              <a:t>Local Area Networks (LANs)</a:t>
            </a:r>
          </a:p>
          <a:p>
            <a:pPr lvl="1"/>
            <a:r>
              <a:rPr lang="en-US" altLang="uk-UA"/>
              <a:t>- </a:t>
            </a:r>
            <a:r>
              <a:rPr lang="uk-UA" altLang="uk-UA"/>
              <a:t>розташована в межах будинку, кампусу</a:t>
            </a:r>
            <a:endParaRPr lang="en-US" altLang="uk-UA"/>
          </a:p>
        </p:txBody>
      </p:sp>
      <p:pic>
        <p:nvPicPr>
          <p:cNvPr id="132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2936875"/>
            <a:ext cx="5175250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315913"/>
            <a:ext cx="8145463" cy="598487"/>
          </a:xfrm>
        </p:spPr>
        <p:txBody>
          <a:bodyPr/>
          <a:lstStyle/>
          <a:p>
            <a:r>
              <a:rPr lang="uk-UA" dirty="0" smtClean="0"/>
              <a:t>Класифікація мереж</a:t>
            </a:r>
            <a:endParaRPr lang="en-US" altLang="uk-UA" dirty="0"/>
          </a:p>
        </p:txBody>
      </p:sp>
      <p:sp>
        <p:nvSpPr>
          <p:cNvPr id="132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en-US" altLang="uk-UA" dirty="0"/>
              <a:t>Wide Area Networks (WANs)</a:t>
            </a:r>
          </a:p>
          <a:p>
            <a:pPr lvl="1"/>
            <a:r>
              <a:rPr lang="en-US" altLang="uk-UA" dirty="0"/>
              <a:t>- </a:t>
            </a:r>
            <a:r>
              <a:rPr lang="uk-UA" altLang="uk-UA" dirty="0"/>
              <a:t>охоплює географічний регіон (країну, континент)</a:t>
            </a:r>
            <a:endParaRPr lang="en-US" altLang="uk-UA" dirty="0"/>
          </a:p>
          <a:p>
            <a:endParaRPr lang="en-US" altLang="uk-UA" dirty="0"/>
          </a:p>
        </p:txBody>
      </p:sp>
      <p:pic>
        <p:nvPicPr>
          <p:cNvPr id="132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000375"/>
            <a:ext cx="7986713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The </a:t>
            </a:r>
            <a:r>
              <a:rPr lang="en-US" dirty="0">
                <a:latin typeface="Arial" charset="0"/>
              </a:rPr>
              <a:t>Internet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1551023"/>
            <a:ext cx="5903068" cy="471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5288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/>
              <a:t>Класифікація мереж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Arial" charset="0"/>
              </a:rPr>
              <a:t>Intranet </a:t>
            </a:r>
            <a:r>
              <a:rPr lang="en-US" dirty="0">
                <a:latin typeface="Arial" charset="0"/>
              </a:rPr>
              <a:t>and Extranet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71907"/>
            <a:ext cx="50292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52388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err="1" smtClean="0">
                <a:latin typeface="Arial" charset="0"/>
              </a:rPr>
              <a:t>Технолногії</a:t>
            </a:r>
            <a:r>
              <a:rPr lang="uk-UA" dirty="0" smtClean="0">
                <a:latin typeface="Arial" charset="0"/>
              </a:rPr>
              <a:t> доступу до </a:t>
            </a:r>
            <a:r>
              <a:rPr lang="en-US" dirty="0" smtClean="0">
                <a:latin typeface="Arial" charset="0"/>
              </a:rPr>
              <a:t>Internet</a:t>
            </a:r>
            <a:endParaRPr lang="en-US" dirty="0">
              <a:latin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553" y="2236553"/>
            <a:ext cx="51720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8335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err="1" smtClean="0">
                <a:latin typeface="Arial" charset="0"/>
              </a:rPr>
              <a:t>Технолногії</a:t>
            </a:r>
            <a:r>
              <a:rPr lang="uk-UA" dirty="0" smtClean="0">
                <a:latin typeface="Arial" charset="0"/>
              </a:rPr>
              <a:t> </a:t>
            </a:r>
            <a:r>
              <a:rPr lang="uk-UA" dirty="0">
                <a:latin typeface="Arial" charset="0"/>
              </a:rPr>
              <a:t>доступу до </a:t>
            </a:r>
            <a:r>
              <a:rPr lang="en-US" dirty="0">
                <a:latin typeface="Arial" charset="0"/>
              </a:rPr>
              <a:t>Internet</a:t>
            </a:r>
          </a:p>
        </p:txBody>
      </p:sp>
      <p:pic>
        <p:nvPicPr>
          <p:cNvPr id="32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23219" r="-232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9168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err="1" smtClean="0">
                <a:latin typeface="Arial" charset="0"/>
              </a:rPr>
              <a:t>Технолногії</a:t>
            </a:r>
            <a:r>
              <a:rPr lang="uk-UA" dirty="0" smtClean="0">
                <a:latin typeface="Arial" charset="0"/>
              </a:rPr>
              <a:t> </a:t>
            </a:r>
            <a:r>
              <a:rPr lang="uk-UA" dirty="0">
                <a:latin typeface="Arial" charset="0"/>
              </a:rPr>
              <a:t>доступу до </a:t>
            </a:r>
            <a:r>
              <a:rPr lang="en-US" dirty="0">
                <a:latin typeface="Arial" charset="0"/>
              </a:rPr>
              <a:t>Internet</a:t>
            </a:r>
          </a:p>
        </p:txBody>
      </p:sp>
      <p:pic>
        <p:nvPicPr>
          <p:cNvPr id="26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7069" r="-70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12712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171" y="566056"/>
            <a:ext cx="8626929" cy="729343"/>
          </a:xfrm>
        </p:spPr>
        <p:txBody>
          <a:bodyPr/>
          <a:lstStyle/>
          <a:p>
            <a:pPr eaLnBrk="1" hangingPunct="1"/>
            <a:r>
              <a:rPr lang="uk-UA" altLang="uk-UA" dirty="0" smtClean="0"/>
              <a:t>Вплив мереж на повсякденне життя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Networks Support the Way We Learn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Networks </a:t>
            </a:r>
            <a:r>
              <a:rPr lang="en-US" dirty="0"/>
              <a:t>Support the Way We </a:t>
            </a:r>
            <a:r>
              <a:rPr lang="en-US" dirty="0" smtClean="0"/>
              <a:t>Communicate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Networks Support the Way We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Networks Support the Way We 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430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425450"/>
            <a:ext cx="8145462" cy="641350"/>
          </a:xfrm>
        </p:spPr>
        <p:txBody>
          <a:bodyPr/>
          <a:lstStyle/>
          <a:p>
            <a:r>
              <a:rPr lang="uk-UA" altLang="uk-UA"/>
              <a:t>Конвергентні мережі</a:t>
            </a:r>
            <a:endParaRPr lang="en-US" altLang="uk-UA"/>
          </a:p>
        </p:txBody>
      </p:sp>
      <p:pic>
        <p:nvPicPr>
          <p:cNvPr id="1331203" name="Picture 3" descr="L_TKSM_1_2_convegent_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355725"/>
            <a:ext cx="7023100" cy="528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33413" y="403225"/>
            <a:ext cx="8145462" cy="598488"/>
          </a:xfrm>
        </p:spPr>
        <p:txBody>
          <a:bodyPr/>
          <a:lstStyle/>
          <a:p>
            <a:r>
              <a:rPr lang="uk-UA" altLang="uk-UA"/>
              <a:t>Конвергенція мереж</a:t>
            </a:r>
            <a:endParaRPr lang="en-US" altLang="uk-UA"/>
          </a:p>
        </p:txBody>
      </p:sp>
      <p:sp>
        <p:nvSpPr>
          <p:cNvPr id="132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1300" y="1522413"/>
            <a:ext cx="3641725" cy="4914900"/>
          </a:xfrm>
        </p:spPr>
        <p:txBody>
          <a:bodyPr/>
          <a:lstStyle/>
          <a:p>
            <a:r>
              <a:rPr lang="uk-UA" altLang="uk-UA" sz="2000"/>
              <a:t>Складові елементи мережі</a:t>
            </a:r>
            <a:endParaRPr lang="en-US" altLang="uk-UA" sz="2000"/>
          </a:p>
          <a:p>
            <a:pPr lvl="1">
              <a:buFontTx/>
              <a:buChar char="–"/>
            </a:pPr>
            <a:r>
              <a:rPr lang="uk-UA" altLang="uk-UA" sz="1800"/>
              <a:t>Пристрої</a:t>
            </a:r>
            <a:endParaRPr lang="en-US" altLang="uk-UA" sz="1800"/>
          </a:p>
          <a:p>
            <a:pPr lvl="2">
              <a:buFontTx/>
              <a:buChar char="•"/>
            </a:pPr>
            <a:r>
              <a:rPr lang="uk-UA" altLang="uk-UA" sz="1800"/>
              <a:t>зв'язуються один з одним</a:t>
            </a:r>
            <a:endParaRPr lang="en-US" altLang="uk-UA" sz="1800"/>
          </a:p>
          <a:p>
            <a:pPr lvl="1">
              <a:buFontTx/>
              <a:buChar char="–"/>
            </a:pPr>
            <a:r>
              <a:rPr lang="uk-UA" altLang="uk-UA" sz="1800"/>
              <a:t>Середовище</a:t>
            </a:r>
            <a:endParaRPr lang="en-US" altLang="uk-UA" sz="1800"/>
          </a:p>
          <a:p>
            <a:pPr lvl="2">
              <a:buFontTx/>
              <a:buChar char="•"/>
            </a:pPr>
            <a:r>
              <a:rPr lang="uk-UA" altLang="uk-UA" sz="1800"/>
              <a:t> як пристрої з'єднані між собою </a:t>
            </a:r>
            <a:endParaRPr lang="en-US" altLang="uk-UA" sz="1800"/>
          </a:p>
          <a:p>
            <a:pPr lvl="1">
              <a:buFontTx/>
              <a:buChar char="–"/>
            </a:pPr>
            <a:r>
              <a:rPr lang="uk-UA" altLang="uk-UA" sz="1800"/>
              <a:t>Повідомлення</a:t>
            </a:r>
            <a:endParaRPr lang="en-US" altLang="uk-UA" sz="1800"/>
          </a:p>
          <a:p>
            <a:pPr lvl="2">
              <a:buFontTx/>
              <a:buChar char="•"/>
            </a:pPr>
            <a:r>
              <a:rPr lang="uk-UA" altLang="uk-UA" sz="1800"/>
              <a:t>Інформація, що передається через середовище</a:t>
            </a:r>
            <a:endParaRPr lang="en-US" altLang="uk-UA" sz="1800"/>
          </a:p>
          <a:p>
            <a:pPr lvl="1">
              <a:buFontTx/>
              <a:buChar char="–"/>
            </a:pPr>
            <a:r>
              <a:rPr lang="uk-UA" altLang="uk-UA" sz="1800"/>
              <a:t>Правила</a:t>
            </a:r>
            <a:endParaRPr lang="en-US" altLang="uk-UA" sz="1800"/>
          </a:p>
          <a:p>
            <a:pPr lvl="2">
              <a:buFontTx/>
              <a:buChar char="•"/>
            </a:pPr>
            <a:r>
              <a:rPr lang="uk-UA" altLang="uk-UA" sz="1800"/>
              <a:t>керують передачею повідомлень через мережу</a:t>
            </a:r>
            <a:endParaRPr lang="en-US" altLang="uk-UA" sz="1800"/>
          </a:p>
        </p:txBody>
      </p:sp>
      <p:pic>
        <p:nvPicPr>
          <p:cNvPr id="132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527300"/>
            <a:ext cx="5056188" cy="322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01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295275"/>
            <a:ext cx="8145462" cy="544513"/>
          </a:xfrm>
        </p:spPr>
        <p:txBody>
          <a:bodyPr/>
          <a:lstStyle/>
          <a:p>
            <a:r>
              <a:rPr lang="uk-UA" altLang="uk-UA" dirty="0"/>
              <a:t>Конвергентні мережі</a:t>
            </a:r>
            <a:endParaRPr lang="en-US" altLang="uk-UA" dirty="0"/>
          </a:p>
        </p:txBody>
      </p:sp>
      <p:sp>
        <p:nvSpPr>
          <p:cNvPr id="133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Роль конвергентних мереж в комунікаціях</a:t>
            </a:r>
            <a:endParaRPr lang="en-US" altLang="uk-UA"/>
          </a:p>
          <a:p>
            <a:pPr lvl="1">
              <a:buFontTx/>
              <a:buChar char="–"/>
            </a:pPr>
            <a:r>
              <a:rPr lang="uk-UA" altLang="uk-UA"/>
              <a:t>Конвергентна мережа – це мережа яка передає голос, відео та дані через єдину мережеву інфраструктуру</a:t>
            </a:r>
            <a:endParaRPr lang="en-US" altLang="uk-UA"/>
          </a:p>
          <a:p>
            <a:pPr lvl="1"/>
            <a:endParaRPr lang="en-US" altLang="uk-UA"/>
          </a:p>
        </p:txBody>
      </p:sp>
      <p:pic>
        <p:nvPicPr>
          <p:cNvPr id="13332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3276600"/>
            <a:ext cx="5121275" cy="324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>
                <a:latin typeface="Arial" charset="0"/>
              </a:rPr>
              <a:t>Конвергентні мережі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Планування майбутнього</a:t>
            </a:r>
            <a:endParaRPr lang="en-US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l="-18756" r="-187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56893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2300" y="338138"/>
            <a:ext cx="8145463" cy="576262"/>
          </a:xfrm>
        </p:spPr>
        <p:txBody>
          <a:bodyPr/>
          <a:lstStyle/>
          <a:p>
            <a:r>
              <a:rPr lang="uk-UA" altLang="uk-UA"/>
              <a:t>Підсумки</a:t>
            </a:r>
            <a:endParaRPr lang="en-US" altLang="uk-UA"/>
          </a:p>
        </p:txBody>
      </p:sp>
      <p:sp>
        <p:nvSpPr>
          <p:cNvPr id="134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292225"/>
            <a:ext cx="7940675" cy="5230813"/>
          </a:xfrm>
        </p:spPr>
        <p:txBody>
          <a:bodyPr/>
          <a:lstStyle/>
          <a:p>
            <a:r>
              <a:rPr lang="uk-UA" altLang="uk-UA" dirty="0"/>
              <a:t>Мережі збільшують свій вплив на повсякденне життя</a:t>
            </a:r>
          </a:p>
          <a:p>
            <a:r>
              <a:rPr lang="uk-UA" altLang="uk-UA" dirty="0"/>
              <a:t>Мережі змінюють підхід до організації </a:t>
            </a:r>
            <a:r>
              <a:rPr lang="uk-UA" altLang="uk-UA" dirty="0" err="1"/>
              <a:t>прації</a:t>
            </a:r>
            <a:endParaRPr lang="uk-UA" altLang="uk-UA" dirty="0"/>
          </a:p>
          <a:p>
            <a:r>
              <a:rPr lang="uk-UA" altLang="uk-UA" dirty="0"/>
              <a:t>Мережа складається з активних та пасивних компонентів</a:t>
            </a:r>
          </a:p>
          <a:p>
            <a:r>
              <a:rPr lang="uk-UA" altLang="uk-UA" dirty="0"/>
              <a:t>В мережах розрізняють поняття фізичної та логічної </a:t>
            </a:r>
            <a:r>
              <a:rPr lang="uk-UA" altLang="uk-UA" dirty="0" err="1"/>
              <a:t>топологій</a:t>
            </a:r>
            <a:endParaRPr lang="uk-UA" altLang="uk-UA" dirty="0"/>
          </a:p>
          <a:p>
            <a:r>
              <a:rPr lang="uk-UA" altLang="uk-UA" dirty="0"/>
              <a:t>Мережі стали </a:t>
            </a:r>
            <a:r>
              <a:rPr lang="uk-UA" altLang="uk-UA" dirty="0" smtClean="0"/>
              <a:t>конвергентними</a:t>
            </a:r>
          </a:p>
          <a:p>
            <a:r>
              <a:rPr lang="uk-UA" altLang="uk-UA" dirty="0"/>
              <a:t>Мережі та Інтернет змінили </a:t>
            </a:r>
            <a:r>
              <a:rPr lang="uk-UA" altLang="uk-UA" dirty="0" smtClean="0"/>
              <a:t>спілкування, навчання, роботу</a:t>
            </a:r>
            <a:r>
              <a:rPr lang="uk-UA" altLang="uk-UA" smtClean="0"/>
              <a:t>, розваги</a:t>
            </a:r>
            <a:endParaRPr lang="uk-UA" altLang="uk-UA" dirty="0"/>
          </a:p>
          <a:p>
            <a:pPr>
              <a:buFont typeface="Wingdings" pitchFamily="2" charset="2"/>
              <a:buNone/>
            </a:pPr>
            <a:endParaRPr lang="en-US" alt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38" y="481013"/>
            <a:ext cx="8494712" cy="533400"/>
          </a:xfrm>
        </p:spPr>
        <p:txBody>
          <a:bodyPr/>
          <a:lstStyle/>
          <a:p>
            <a:r>
              <a:rPr lang="uk-UA" altLang="uk-UA" dirty="0"/>
              <a:t>Вплив мереж на повсякденне життя</a:t>
            </a:r>
            <a:endParaRPr lang="en-US" altLang="uk-UA" dirty="0"/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Переваги комунікацій та покращення життя</a:t>
            </a:r>
            <a:r>
              <a:rPr lang="en-US" altLang="uk-UA"/>
              <a:t>.</a:t>
            </a:r>
          </a:p>
          <a:p>
            <a:endParaRPr lang="en-US" altLang="uk-UA"/>
          </a:p>
          <a:p>
            <a:endParaRPr lang="en-US" altLang="uk-UA"/>
          </a:p>
        </p:txBody>
      </p:sp>
      <p:pic>
        <p:nvPicPr>
          <p:cNvPr id="10137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214563"/>
            <a:ext cx="6762750" cy="39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6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425450"/>
            <a:ext cx="8777288" cy="587375"/>
          </a:xfrm>
        </p:spPr>
        <p:txBody>
          <a:bodyPr/>
          <a:lstStyle/>
          <a:p>
            <a:r>
              <a:rPr lang="uk-UA" altLang="uk-UA"/>
              <a:t>Вплив мереж на повсякденне життя</a:t>
            </a:r>
            <a:endParaRPr lang="en-US" altLang="uk-UA"/>
          </a:p>
        </p:txBody>
      </p:sp>
      <p:sp>
        <p:nvSpPr>
          <p:cNvPr id="126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Характеристики популярних засобів комунікацій:</a:t>
            </a:r>
          </a:p>
          <a:p>
            <a:pPr>
              <a:buFont typeface="Wingdings" pitchFamily="2" charset="2"/>
              <a:buNone/>
            </a:pPr>
            <a:r>
              <a:rPr lang="en-US" altLang="uk-UA"/>
              <a:t>IM, Wikis , Blogs, Podcasting</a:t>
            </a:r>
          </a:p>
          <a:p>
            <a:pPr lvl="1">
              <a:buFontTx/>
              <a:buChar char="–"/>
            </a:pPr>
            <a:r>
              <a:rPr lang="uk-UA" altLang="uk-UA"/>
              <a:t>Миттєвий обмін повідомленнями</a:t>
            </a:r>
          </a:p>
          <a:p>
            <a:pPr lvl="2">
              <a:buFontTx/>
              <a:buChar char="•"/>
            </a:pPr>
            <a:r>
              <a:rPr lang="uk-UA" altLang="uk-UA"/>
              <a:t>Комунікація в реальному часі</a:t>
            </a:r>
          </a:p>
          <a:p>
            <a:pPr lvl="2"/>
            <a:r>
              <a:rPr lang="en-US" altLang="uk-UA"/>
              <a:t>2</a:t>
            </a:r>
            <a:r>
              <a:rPr lang="uk-UA" altLang="uk-UA"/>
              <a:t> чи більше людей в</a:t>
            </a:r>
          </a:p>
          <a:p>
            <a:pPr lvl="2"/>
            <a:r>
              <a:rPr lang="uk-UA" altLang="uk-UA"/>
              <a:t>текстовому форматі</a:t>
            </a:r>
            <a:endParaRPr lang="en-US" altLang="uk-UA"/>
          </a:p>
          <a:p>
            <a:pPr lvl="1">
              <a:buFontTx/>
              <a:buChar char="–"/>
            </a:pPr>
            <a:r>
              <a:rPr lang="en-US" altLang="uk-UA"/>
              <a:t>Weblogs (Blogs)</a:t>
            </a:r>
          </a:p>
          <a:p>
            <a:pPr lvl="2">
              <a:buFontTx/>
              <a:buChar char="•"/>
            </a:pPr>
            <a:r>
              <a:rPr lang="uk-UA" altLang="uk-UA"/>
              <a:t>Індивідуальні </a:t>
            </a:r>
            <a:r>
              <a:rPr lang="en-US" altLang="uk-UA"/>
              <a:t>Web </a:t>
            </a:r>
            <a:r>
              <a:rPr lang="uk-UA" altLang="uk-UA"/>
              <a:t>сторінки</a:t>
            </a:r>
            <a:endParaRPr lang="en-US" altLang="uk-UA"/>
          </a:p>
          <a:p>
            <a:pPr lvl="1">
              <a:buFontTx/>
              <a:buChar char="–"/>
            </a:pPr>
            <a:r>
              <a:rPr lang="en-US" altLang="uk-UA"/>
              <a:t>Podcasting</a:t>
            </a:r>
          </a:p>
          <a:p>
            <a:pPr lvl="2">
              <a:buFontTx/>
              <a:buChar char="•"/>
            </a:pPr>
            <a:r>
              <a:rPr lang="en-US" altLang="uk-UA"/>
              <a:t>Website </a:t>
            </a:r>
            <a:r>
              <a:rPr lang="uk-UA" altLang="uk-UA"/>
              <a:t>з доступними </a:t>
            </a:r>
          </a:p>
          <a:p>
            <a:pPr lvl="2"/>
            <a:r>
              <a:rPr lang="uk-UA" altLang="uk-UA"/>
              <a:t>для завантаження </a:t>
            </a:r>
          </a:p>
          <a:p>
            <a:pPr lvl="2"/>
            <a:r>
              <a:rPr lang="uk-UA" altLang="uk-UA"/>
              <a:t>аудіофайлами</a:t>
            </a:r>
            <a:endParaRPr lang="en-US" altLang="uk-UA"/>
          </a:p>
          <a:p>
            <a:pPr lvl="1"/>
            <a:endParaRPr lang="en-US" altLang="uk-UA"/>
          </a:p>
          <a:p>
            <a:endParaRPr lang="en-US" altLang="uk-UA" sz="2800"/>
          </a:p>
        </p:txBody>
      </p:sp>
      <p:pic>
        <p:nvPicPr>
          <p:cNvPr id="12605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4757738"/>
            <a:ext cx="2373313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05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038" y="2711450"/>
            <a:ext cx="1717675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05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2452688"/>
            <a:ext cx="2443162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688" y="293688"/>
            <a:ext cx="8977312" cy="577850"/>
          </a:xfrm>
        </p:spPr>
        <p:txBody>
          <a:bodyPr/>
          <a:lstStyle/>
          <a:p>
            <a:r>
              <a:rPr lang="uk-UA" altLang="uk-UA"/>
              <a:t>Вплив мереж на повсякденне життя</a:t>
            </a:r>
            <a:endParaRPr lang="en-US" altLang="uk-UA"/>
          </a:p>
        </p:txBody>
      </p:sp>
      <p:sp>
        <p:nvSpPr>
          <p:cNvPr id="1262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Використання інформаційних мереж для обміну інформацією,співробітництва та навчання </a:t>
            </a:r>
            <a:endParaRPr lang="en-US" altLang="uk-UA"/>
          </a:p>
          <a:p>
            <a:endParaRPr lang="en-US" altLang="uk-UA" sz="2800"/>
          </a:p>
        </p:txBody>
      </p:sp>
      <p:pic>
        <p:nvPicPr>
          <p:cNvPr id="12625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452688"/>
            <a:ext cx="7423150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403225"/>
            <a:ext cx="8678862" cy="576263"/>
          </a:xfrm>
        </p:spPr>
        <p:txBody>
          <a:bodyPr/>
          <a:lstStyle/>
          <a:p>
            <a:r>
              <a:rPr lang="uk-UA" altLang="uk-UA"/>
              <a:t>Вплив мереж на повсякденне життя</a:t>
            </a:r>
            <a:endParaRPr lang="en-US" altLang="uk-UA"/>
          </a:p>
        </p:txBody>
      </p:sp>
      <p:sp>
        <p:nvSpPr>
          <p:cNvPr id="126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Комунікації змінюють стиль роботи</a:t>
            </a:r>
            <a:endParaRPr lang="en-US" altLang="uk-UA"/>
          </a:p>
        </p:txBody>
      </p:sp>
      <p:pic>
        <p:nvPicPr>
          <p:cNvPr id="12646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362200"/>
            <a:ext cx="6699250" cy="384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3" y="403225"/>
            <a:ext cx="8678862" cy="576263"/>
          </a:xfrm>
        </p:spPr>
        <p:txBody>
          <a:bodyPr/>
          <a:lstStyle/>
          <a:p>
            <a:r>
              <a:rPr lang="uk-UA" altLang="uk-UA" dirty="0"/>
              <a:t>Вплив мереж на повсякденне життя</a:t>
            </a:r>
            <a:endParaRPr lang="en-US" altLang="uk-UA" dirty="0"/>
          </a:p>
        </p:txBody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103086"/>
            <a:ext cx="7940675" cy="5365977"/>
          </a:xfrm>
        </p:spPr>
        <p:txBody>
          <a:bodyPr/>
          <a:lstStyle/>
          <a:p>
            <a:r>
              <a:rPr lang="uk-UA" altLang="uk-UA" dirty="0"/>
              <a:t>Комунікації змінюють стиль роботи</a:t>
            </a:r>
            <a:endParaRPr lang="en-US" altLang="uk-UA" dirty="0"/>
          </a:p>
        </p:txBody>
      </p:sp>
      <p:pic>
        <p:nvPicPr>
          <p:cNvPr id="13455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1793421"/>
            <a:ext cx="6391275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275771" y="457200"/>
            <a:ext cx="8525329" cy="838200"/>
          </a:xfrm>
        </p:spPr>
        <p:txBody>
          <a:bodyPr/>
          <a:lstStyle/>
          <a:p>
            <a:pPr eaLnBrk="1" hangingPunct="1"/>
            <a:r>
              <a:rPr lang="uk-UA" altLang="uk-UA" dirty="0" smtClean="0"/>
              <a:t>Вплив мереж на повсякденне життя</a:t>
            </a:r>
            <a:endParaRPr lang="en-US" dirty="0">
              <a:latin typeface="Arial" charset="0"/>
            </a:endParaRPr>
          </a:p>
        </p:txBody>
      </p:sp>
      <p:pic>
        <p:nvPicPr>
          <p:cNvPr id="3" name="Content Placeholder 2" descr="telepresence.revHEAD.bmp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2" b="77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99345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06_Title/Bullet_Cisco White Temp">
  <a:themeElements>
    <a:clrScheme name="2006_Title/Bullet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Title/Bullet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Title/Bullet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8775</TotalTime>
  <Pages>28</Pages>
  <Words>493</Words>
  <Application>Microsoft Office PowerPoint</Application>
  <PresentationFormat>Экран (4:3)</PresentationFormat>
  <Paragraphs>165</Paragraphs>
  <Slides>34</Slides>
  <Notes>34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34</vt:i4>
      </vt:variant>
    </vt:vector>
  </HeadingPairs>
  <TitlesOfParts>
    <vt:vector size="36" baseType="lpstr">
      <vt:lpstr>PPT-TMPLT-WHT_C</vt:lpstr>
      <vt:lpstr>2006_Title/Bullet_Cisco White Temp</vt:lpstr>
      <vt:lpstr>Мережі. Класифікація та призначення. 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Вплив мереж на повсякденне життя</vt:lpstr>
      <vt:lpstr>Мережеві ресурси Технологія Клієнт-сервер</vt:lpstr>
      <vt:lpstr>Мережеві компоненти</vt:lpstr>
      <vt:lpstr>Мережеві компоненти</vt:lpstr>
      <vt:lpstr>Мережеві компоненти</vt:lpstr>
      <vt:lpstr>Мережеві компоненти</vt:lpstr>
      <vt:lpstr>Мережеві компоненти</vt:lpstr>
      <vt:lpstr>Мережеві компоненти</vt:lpstr>
      <vt:lpstr>Мережеві компоненти</vt:lpstr>
      <vt:lpstr>Мережеві компоненти</vt:lpstr>
      <vt:lpstr>Мережеві компоненти</vt:lpstr>
      <vt:lpstr>Мережеві топології</vt:lpstr>
      <vt:lpstr>Класифікація мереж</vt:lpstr>
      <vt:lpstr>Класифікація мереж</vt:lpstr>
      <vt:lpstr>Класифікація мереж</vt:lpstr>
      <vt:lpstr>The Internet</vt:lpstr>
      <vt:lpstr>Класифікація мереж Intranet and Extranet</vt:lpstr>
      <vt:lpstr>Технолногії доступу до Internet</vt:lpstr>
      <vt:lpstr>Технолногії доступу до Internet</vt:lpstr>
      <vt:lpstr>Технолногії доступу до Internet</vt:lpstr>
      <vt:lpstr>Конвергентні мережі</vt:lpstr>
      <vt:lpstr>Конвергенція мереж</vt:lpstr>
      <vt:lpstr>Конвергентні мережі</vt:lpstr>
      <vt:lpstr>Конвергентні мережі Планування майбутнього</vt:lpstr>
      <vt:lpstr>Підсумки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a Network Centric World</dc:title>
  <dc:creator>CLI</dc:creator>
  <cp:lastModifiedBy>MIK</cp:lastModifiedBy>
  <cp:revision>390</cp:revision>
  <cp:lastPrinted>1999-01-27T00:54:54Z</cp:lastPrinted>
  <dcterms:created xsi:type="dcterms:W3CDTF">2002-08-27T12:04:17Z</dcterms:created>
  <dcterms:modified xsi:type="dcterms:W3CDTF">2015-09-08T09:40:15Z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